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409" r:id="rId3"/>
    <p:sldId id="408" r:id="rId4"/>
    <p:sldId id="410" r:id="rId5"/>
    <p:sldId id="413" r:id="rId6"/>
    <p:sldId id="414" r:id="rId7"/>
    <p:sldId id="418" r:id="rId8"/>
    <p:sldId id="419" r:id="rId9"/>
    <p:sldId id="453" r:id="rId10"/>
    <p:sldId id="454" r:id="rId11"/>
    <p:sldId id="457" r:id="rId12"/>
    <p:sldId id="458" r:id="rId13"/>
    <p:sldId id="459" r:id="rId14"/>
    <p:sldId id="461" r:id="rId15"/>
    <p:sldId id="462" r:id="rId16"/>
    <p:sldId id="464" r:id="rId17"/>
    <p:sldId id="465" r:id="rId18"/>
    <p:sldId id="468" r:id="rId19"/>
    <p:sldId id="466" r:id="rId20"/>
    <p:sldId id="471" r:id="rId21"/>
    <p:sldId id="469" r:id="rId22"/>
    <p:sldId id="470" r:id="rId23"/>
    <p:sldId id="262" r:id="rId2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9891C3F-51CB-46E3-A4DB-387E7CAAC4A9}">
          <p14:sldIdLst>
            <p14:sldId id="256"/>
            <p14:sldId id="409"/>
          </p14:sldIdLst>
        </p14:section>
        <p14:section name="Sekcja bez tytułu" id="{AD762672-183D-4EB1-9ED0-051CA3C5A4F6}">
          <p14:sldIdLst>
            <p14:sldId id="408"/>
            <p14:sldId id="410"/>
            <p14:sldId id="413"/>
            <p14:sldId id="414"/>
            <p14:sldId id="418"/>
            <p14:sldId id="419"/>
            <p14:sldId id="453"/>
            <p14:sldId id="454"/>
            <p14:sldId id="457"/>
            <p14:sldId id="458"/>
            <p14:sldId id="459"/>
            <p14:sldId id="461"/>
            <p14:sldId id="462"/>
            <p14:sldId id="464"/>
            <p14:sldId id="465"/>
            <p14:sldId id="468"/>
            <p14:sldId id="466"/>
            <p14:sldId id="471"/>
            <p14:sldId id="469"/>
            <p14:sldId id="470"/>
          </p14:sldIdLst>
        </p14:section>
        <p14:section name="Sekcja bez tytułu" id="{AF04F6C7-D77F-42DE-8450-FD7E19148A6D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5D"/>
    <a:srgbClr val="FFB03B"/>
    <a:srgbClr val="FF9900"/>
    <a:srgbClr val="122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Liczba gmina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086-B07B-AE7D4D5983D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Liczba gmina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086-B07B-AE7D4D598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029272"/>
        <c:axId val="319027704"/>
      </c:barChart>
      <c:catAx>
        <c:axId val="31902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27704"/>
        <c:crosses val="autoZero"/>
        <c:auto val="1"/>
        <c:lblAlgn val="ctr"/>
        <c:lblOffset val="100"/>
        <c:noMultiLvlLbl val="0"/>
      </c:catAx>
      <c:valAx>
        <c:axId val="31902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2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Liczba gmina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D-41DB-8490-8A14AC73693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Liczba gmina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D-41DB-8490-8A14AC736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030448"/>
        <c:axId val="319033192"/>
      </c:barChart>
      <c:catAx>
        <c:axId val="31903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33192"/>
        <c:crosses val="autoZero"/>
        <c:auto val="1"/>
        <c:lblAlgn val="ctr"/>
        <c:lblOffset val="100"/>
        <c:noMultiLvlLbl val="0"/>
      </c:catAx>
      <c:valAx>
        <c:axId val="31903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D2-4F3E-801F-45B5A3FD2B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D2-4F3E-801F-45B5A3FD2B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D2-4F3E-801F-45B5A3FD2B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D2-4F3E-801F-45B5A3FD2B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D2-4F3E-801F-45B5A3FD2B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0D2-4F3E-801F-45B5A3FD2B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&lt; 1mln</c:v>
                </c:pt>
                <c:pt idx="1">
                  <c:v>1 - &lt;  2mln</c:v>
                </c:pt>
                <c:pt idx="2">
                  <c:v>2 - &lt; 3 mln</c:v>
                </c:pt>
                <c:pt idx="3">
                  <c:v>3 - &lt; 4 mln</c:v>
                </c:pt>
                <c:pt idx="4">
                  <c:v>4 -&lt; 5 mln</c:v>
                </c:pt>
                <c:pt idx="5">
                  <c:v>5 mln i powyżej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29</c:v>
                </c:pt>
                <c:pt idx="1">
                  <c:v>23</c:v>
                </c:pt>
                <c:pt idx="2">
                  <c:v>20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2-4F3E-801F-45B5A3FD2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'[Wykres w programie Microsoft PowerPoint]Arkusz1'!$A$1:$A$16</c:f>
              <c:strCache>
                <c:ptCount val="16"/>
                <c:pt idx="0">
                  <c:v>śląskie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dolnośląskie</c:v>
                </c:pt>
                <c:pt idx="4">
                  <c:v>wielkopolskie</c:v>
                </c:pt>
                <c:pt idx="5">
                  <c:v>podkarpackie</c:v>
                </c:pt>
                <c:pt idx="6">
                  <c:v>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łódzkie</c:v>
                </c:pt>
                <c:pt idx="10">
                  <c:v>opolskie</c:v>
                </c:pt>
                <c:pt idx="11">
                  <c:v>lubelskie</c:v>
                </c:pt>
                <c:pt idx="12">
                  <c:v>zachodniopomorskie</c:v>
                </c:pt>
                <c:pt idx="13">
                  <c:v>lubuskie</c:v>
                </c:pt>
                <c:pt idx="14">
                  <c:v>podlaskie</c:v>
                </c:pt>
                <c:pt idx="15">
                  <c:v>warmińsko-mazurskie</c:v>
                </c:pt>
              </c:strCache>
            </c:strRef>
          </c:cat>
          <c:val>
            <c:numRef>
              <c:f>'[Wykres w programie Microsoft PowerPoint]Arkusz1'!$B$1:$B$16</c:f>
              <c:numCache>
                <c:formatCode>#,##0</c:formatCode>
                <c:ptCount val="16"/>
                <c:pt idx="0">
                  <c:v>23409</c:v>
                </c:pt>
                <c:pt idx="1">
                  <c:v>21570</c:v>
                </c:pt>
                <c:pt idx="2">
                  <c:v>12241</c:v>
                </c:pt>
                <c:pt idx="3">
                  <c:v>10881</c:v>
                </c:pt>
                <c:pt idx="4">
                  <c:v>10680</c:v>
                </c:pt>
                <c:pt idx="5">
                  <c:v>9197</c:v>
                </c:pt>
                <c:pt idx="6">
                  <c:v>6625</c:v>
                </c:pt>
                <c:pt idx="7">
                  <c:v>4778</c:v>
                </c:pt>
                <c:pt idx="8">
                  <c:v>3447</c:v>
                </c:pt>
                <c:pt idx="9">
                  <c:v>3183</c:v>
                </c:pt>
                <c:pt idx="10">
                  <c:v>3111</c:v>
                </c:pt>
                <c:pt idx="11">
                  <c:v>2896</c:v>
                </c:pt>
                <c:pt idx="12">
                  <c:v>2097</c:v>
                </c:pt>
                <c:pt idx="13">
                  <c:v>1318</c:v>
                </c:pt>
                <c:pt idx="14">
                  <c:v>1088</c:v>
                </c:pt>
                <c:pt idx="15" formatCode="General">
                  <c:v>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B-4200-9CFF-1E7B29A5E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791872"/>
        <c:axId val="362790696"/>
      </c:barChart>
      <c:catAx>
        <c:axId val="3627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2790696"/>
        <c:crosses val="autoZero"/>
        <c:auto val="1"/>
        <c:lblAlgn val="ctr"/>
        <c:lblOffset val="100"/>
        <c:noMultiLvlLbl val="0"/>
      </c:catAx>
      <c:valAx>
        <c:axId val="362790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627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Arkusz2!$A$1:$A$16</c:f>
              <c:strCache>
                <c:ptCount val="16"/>
                <c:pt idx="0">
                  <c:v>małopolskie</c:v>
                </c:pt>
                <c:pt idx="1">
                  <c:v>śląskie</c:v>
                </c:pt>
                <c:pt idx="2">
                  <c:v>wielkopolskie</c:v>
                </c:pt>
                <c:pt idx="3">
                  <c:v>mazowieckie</c:v>
                </c:pt>
                <c:pt idx="4">
                  <c:v>podkarpackie</c:v>
                </c:pt>
                <c:pt idx="5">
                  <c:v>świętokrzyskie</c:v>
                </c:pt>
                <c:pt idx="6">
                  <c:v>kujawsko-pomorskie</c:v>
                </c:pt>
                <c:pt idx="7">
                  <c:v>opolskie</c:v>
                </c:pt>
                <c:pt idx="8">
                  <c:v>podlaskie</c:v>
                </c:pt>
                <c:pt idx="9">
                  <c:v>zachodniopomorskie</c:v>
                </c:pt>
                <c:pt idx="10">
                  <c:v>lubelskie</c:v>
                </c:pt>
                <c:pt idx="11">
                  <c:v>warmińsko-mazurskie</c:v>
                </c:pt>
                <c:pt idx="12">
                  <c:v>lubuskie</c:v>
                </c:pt>
                <c:pt idx="13">
                  <c:v>dolnośląskie</c:v>
                </c:pt>
                <c:pt idx="14">
                  <c:v>pomorskie</c:v>
                </c:pt>
                <c:pt idx="15">
                  <c:v>łodzkie</c:v>
                </c:pt>
              </c:strCache>
            </c:strRef>
          </c:cat>
          <c:val>
            <c:numRef>
              <c:f>Arkusz2!$B$1:$B$16</c:f>
              <c:numCache>
                <c:formatCode>General</c:formatCode>
                <c:ptCount val="16"/>
                <c:pt idx="0">
                  <c:v>35308</c:v>
                </c:pt>
                <c:pt idx="1">
                  <c:v>16957</c:v>
                </c:pt>
                <c:pt idx="2">
                  <c:v>15885</c:v>
                </c:pt>
                <c:pt idx="3">
                  <c:v>15082</c:v>
                </c:pt>
                <c:pt idx="4">
                  <c:v>7283</c:v>
                </c:pt>
                <c:pt idx="5">
                  <c:v>290</c:v>
                </c:pt>
                <c:pt idx="6">
                  <c:v>1291</c:v>
                </c:pt>
                <c:pt idx="7">
                  <c:v>1177</c:v>
                </c:pt>
                <c:pt idx="8">
                  <c:v>1043</c:v>
                </c:pt>
                <c:pt idx="9">
                  <c:v>511</c:v>
                </c:pt>
                <c:pt idx="10">
                  <c:v>432</c:v>
                </c:pt>
                <c:pt idx="11">
                  <c:v>248</c:v>
                </c:pt>
                <c:pt idx="12">
                  <c:v>210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A-4827-9BB9-8C728A687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321008"/>
        <c:axId val="357687288"/>
      </c:barChart>
      <c:catAx>
        <c:axId val="31632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687288"/>
        <c:crosses val="autoZero"/>
        <c:auto val="1"/>
        <c:lblAlgn val="ctr"/>
        <c:lblOffset val="100"/>
        <c:noMultiLvlLbl val="0"/>
      </c:catAx>
      <c:valAx>
        <c:axId val="357687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632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3.072196620583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F-4247-83C3-DF966C987D29}"/>
                </c:ext>
              </c:extLst>
            </c:dLbl>
            <c:dLbl>
              <c:idx val="2"/>
              <c:layout>
                <c:manualLayout>
                  <c:x val="0"/>
                  <c:y val="-2.764976958525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F-4247-83C3-DF966C987D29}"/>
                </c:ext>
              </c:extLst>
            </c:dLbl>
            <c:dLbl>
              <c:idx val="3"/>
              <c:layout>
                <c:manualLayout>
                  <c:x val="0"/>
                  <c:y val="-2.1505376344086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4F-4247-83C3-DF966C987D29}"/>
                </c:ext>
              </c:extLst>
            </c:dLbl>
            <c:dLbl>
              <c:idx val="4"/>
              <c:layout>
                <c:manualLayout>
                  <c:x val="0"/>
                  <c:y val="-2.764976958525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4F-4247-83C3-DF966C987D29}"/>
                </c:ext>
              </c:extLst>
            </c:dLbl>
            <c:dLbl>
              <c:idx val="7"/>
              <c:layout>
                <c:manualLayout>
                  <c:x val="1.79211444245267E-3"/>
                  <c:y val="-3.072196620583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4F-4247-83C3-DF966C987D29}"/>
                </c:ext>
              </c:extLst>
            </c:dLbl>
            <c:dLbl>
              <c:idx val="9"/>
              <c:layout>
                <c:manualLayout>
                  <c:x val="-6.5710103801207272E-17"/>
                  <c:y val="-4.301075268817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4F-4247-83C3-DF966C987D29}"/>
                </c:ext>
              </c:extLst>
            </c:dLbl>
            <c:dLbl>
              <c:idx val="10"/>
              <c:layout>
                <c:manualLayout>
                  <c:x val="-1.3142020760241454E-16"/>
                  <c:y val="-3.6866359447004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F-4247-83C3-DF966C987D29}"/>
                </c:ext>
              </c:extLst>
            </c:dLbl>
            <c:dLbl>
              <c:idx val="11"/>
              <c:layout>
                <c:manualLayout>
                  <c:x val="-1.3142020760241454E-16"/>
                  <c:y val="-3.993855606758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4F-4247-83C3-DF966C987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Arkusz3!$A$1:$A$16</c:f>
              <c:strCache>
                <c:ptCount val="16"/>
                <c:pt idx="0">
                  <c:v>dolnośląskie</c:v>
                </c:pt>
                <c:pt idx="1">
                  <c:v>śląskie</c:v>
                </c:pt>
                <c:pt idx="2">
                  <c:v>mazowieckie</c:v>
                </c:pt>
                <c:pt idx="3">
                  <c:v>podkarpackie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lubelskie</c:v>
                </c:pt>
                <c:pt idx="10">
                  <c:v>łódzkie</c:v>
                </c:pt>
                <c:pt idx="11">
                  <c:v>opolskie</c:v>
                </c:pt>
                <c:pt idx="12">
                  <c:v>warmińsko-mazurskie</c:v>
                </c:pt>
                <c:pt idx="13">
                  <c:v>lubuskie</c:v>
                </c:pt>
                <c:pt idx="14">
                  <c:v>zachodniopomorskie</c:v>
                </c:pt>
                <c:pt idx="15">
                  <c:v>podlaskie</c:v>
                </c:pt>
              </c:strCache>
            </c:strRef>
          </c:cat>
          <c:val>
            <c:numRef>
              <c:f>Arkusz3!$B$1:$B$16</c:f>
              <c:numCache>
                <c:formatCode>General</c:formatCode>
                <c:ptCount val="16"/>
                <c:pt idx="0" formatCode="#,##0">
                  <c:v>2054</c:v>
                </c:pt>
                <c:pt idx="1">
                  <c:v>1652</c:v>
                </c:pt>
                <c:pt idx="2">
                  <c:v>835</c:v>
                </c:pt>
                <c:pt idx="3">
                  <c:v>601</c:v>
                </c:pt>
                <c:pt idx="4">
                  <c:v>550</c:v>
                </c:pt>
                <c:pt idx="5">
                  <c:v>514</c:v>
                </c:pt>
                <c:pt idx="6">
                  <c:v>446</c:v>
                </c:pt>
                <c:pt idx="7">
                  <c:v>444</c:v>
                </c:pt>
                <c:pt idx="8">
                  <c:v>396</c:v>
                </c:pt>
                <c:pt idx="9">
                  <c:v>315</c:v>
                </c:pt>
                <c:pt idx="10">
                  <c:v>263</c:v>
                </c:pt>
                <c:pt idx="11">
                  <c:v>246</c:v>
                </c:pt>
                <c:pt idx="12">
                  <c:v>68</c:v>
                </c:pt>
                <c:pt idx="13">
                  <c:v>42</c:v>
                </c:pt>
                <c:pt idx="14">
                  <c:v>14</c:v>
                </c:pt>
                <c:pt idx="1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4F-4247-83C3-DF966C987D2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5.3763433273582078E-3"/>
                  <c:y val="6.144393241167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F-4247-83C3-DF966C987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Arkusz3!$A$1:$A$16</c:f>
              <c:strCache>
                <c:ptCount val="16"/>
                <c:pt idx="0">
                  <c:v>dolnośląskie</c:v>
                </c:pt>
                <c:pt idx="1">
                  <c:v>śląskie</c:v>
                </c:pt>
                <c:pt idx="2">
                  <c:v>mazowieckie</c:v>
                </c:pt>
                <c:pt idx="3">
                  <c:v>podkarpackie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lubelskie</c:v>
                </c:pt>
                <c:pt idx="10">
                  <c:v>łódzkie</c:v>
                </c:pt>
                <c:pt idx="11">
                  <c:v>opolskie</c:v>
                </c:pt>
                <c:pt idx="12">
                  <c:v>warmińsko-mazurskie</c:v>
                </c:pt>
                <c:pt idx="13">
                  <c:v>lubuskie</c:v>
                </c:pt>
                <c:pt idx="14">
                  <c:v>zachodniopomorskie</c:v>
                </c:pt>
                <c:pt idx="15">
                  <c:v>podlaskie</c:v>
                </c:pt>
              </c:strCache>
            </c:strRef>
          </c:cat>
          <c:val>
            <c:numRef>
              <c:f>Arkusz3!$C$1:$C$16</c:f>
              <c:numCache>
                <c:formatCode>General</c:formatCode>
                <c:ptCount val="16"/>
                <c:pt idx="0">
                  <c:v>1277</c:v>
                </c:pt>
                <c:pt idx="1">
                  <c:v>1628</c:v>
                </c:pt>
                <c:pt idx="2">
                  <c:v>810</c:v>
                </c:pt>
                <c:pt idx="3">
                  <c:v>472</c:v>
                </c:pt>
                <c:pt idx="4">
                  <c:v>539</c:v>
                </c:pt>
                <c:pt idx="5">
                  <c:v>374</c:v>
                </c:pt>
                <c:pt idx="6">
                  <c:v>0</c:v>
                </c:pt>
                <c:pt idx="7">
                  <c:v>438</c:v>
                </c:pt>
                <c:pt idx="8">
                  <c:v>305</c:v>
                </c:pt>
                <c:pt idx="9">
                  <c:v>311</c:v>
                </c:pt>
                <c:pt idx="10">
                  <c:v>262</c:v>
                </c:pt>
                <c:pt idx="11">
                  <c:v>242</c:v>
                </c:pt>
                <c:pt idx="12">
                  <c:v>0</c:v>
                </c:pt>
                <c:pt idx="13">
                  <c:v>42</c:v>
                </c:pt>
                <c:pt idx="14">
                  <c:v>14</c:v>
                </c:pt>
                <c:pt idx="1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4F-4247-83C3-DF966C987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682976"/>
        <c:axId val="357685328"/>
      </c:barChart>
      <c:catAx>
        <c:axId val="35768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685328"/>
        <c:crosses val="autoZero"/>
        <c:auto val="1"/>
        <c:lblAlgn val="ctr"/>
        <c:lblOffset val="100"/>
        <c:noMultiLvlLbl val="0"/>
      </c:catAx>
      <c:valAx>
        <c:axId val="357685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5768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'20241122_112608'!$D$1</c:f>
              <c:strCache>
                <c:ptCount val="1"/>
                <c:pt idx="0">
                  <c:v>Tylko jedno źródło eksploatowane w całej deklaracji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1-41DB-B137-B533C5746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1-41DB-B137-B533C5746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1-41DB-B137-B533C5746C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61-41DB-B137-B533C5746C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61-41DB-B137-B533C5746C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'20241122_112608'!$A$2:$A$6</c:f>
              <c:strCache>
                <c:ptCount val="5"/>
                <c:pt idx="0">
                  <c:v>Poniżej klasy 3 lub brak informacji</c:v>
                </c:pt>
                <c:pt idx="1">
                  <c:v>Klasa 5</c:v>
                </c:pt>
                <c:pt idx="2">
                  <c:v>Klasa 4</c:v>
                </c:pt>
                <c:pt idx="3">
                  <c:v>Klasa 3</c:v>
                </c:pt>
                <c:pt idx="4">
                  <c:v>Ekoprojekt</c:v>
                </c:pt>
              </c:strCache>
            </c:strRef>
          </c:cat>
          <c:val>
            <c:numRef>
              <c:f>'20241122_112608'!$D$2:$D$6</c:f>
              <c:numCache>
                <c:formatCode>#,##0</c:formatCode>
                <c:ptCount val="5"/>
                <c:pt idx="0">
                  <c:v>130716</c:v>
                </c:pt>
                <c:pt idx="1">
                  <c:v>51416</c:v>
                </c:pt>
                <c:pt idx="2">
                  <c:v>41090</c:v>
                </c:pt>
                <c:pt idx="3">
                  <c:v>39280</c:v>
                </c:pt>
                <c:pt idx="4">
                  <c:v>5395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61-41DB-B137-B533C5746C1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692BC-375C-4972-86C5-595975EA077C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E03E2-B23B-41E4-9699-0290EA0885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78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2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07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4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81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63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0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01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98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81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09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12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0FF2-5E0F-4EB7-A586-4D928900507B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ielkopolskie.raport-pop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bip.umww.pl/292---555---k_91---k_94---k_94---sprawozdania-okresowe-z-realizacji-programow-ochron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wietrze.gios.gov.pl/pjp/content/show/100528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7092" y="1809947"/>
            <a:ext cx="11665526" cy="2355558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bg1"/>
                </a:solidFill>
                <a:latin typeface="+mn-lt"/>
              </a:rPr>
              <a:t>Realizacja uchwał antysmogowych </a:t>
            </a:r>
            <a:br>
              <a:rPr lang="pl-PL" sz="4800" b="1" dirty="0">
                <a:solidFill>
                  <a:schemeClr val="bg1"/>
                </a:solidFill>
                <a:latin typeface="+mn-lt"/>
              </a:rPr>
            </a:br>
            <a:r>
              <a:rPr lang="pl-PL" sz="4800" b="1" dirty="0">
                <a:solidFill>
                  <a:schemeClr val="bg1"/>
                </a:solidFill>
                <a:latin typeface="+mn-lt"/>
              </a:rPr>
              <a:t>w Wielkopolsce – stan aktualny</a:t>
            </a:r>
            <a:endParaRPr lang="pl-PL" sz="4800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35487" y="5015019"/>
            <a:ext cx="9144000" cy="1655762"/>
          </a:xfrm>
        </p:spPr>
        <p:txBody>
          <a:bodyPr>
            <a:noAutofit/>
          </a:bodyPr>
          <a:lstStyle/>
          <a:p>
            <a:r>
              <a:rPr lang="pl-PL" sz="2200" dirty="0">
                <a:solidFill>
                  <a:schemeClr val="bg1"/>
                </a:solidFill>
              </a:rPr>
              <a:t>Daria </a:t>
            </a:r>
            <a:r>
              <a:rPr lang="pl-PL" sz="2200" dirty="0" err="1">
                <a:solidFill>
                  <a:schemeClr val="bg1"/>
                </a:solidFill>
              </a:rPr>
              <a:t>Zarabska-Bożejewicz</a:t>
            </a:r>
            <a:endParaRPr lang="pl-PL" sz="2200" dirty="0">
              <a:solidFill>
                <a:schemeClr val="bg1"/>
              </a:solidFill>
            </a:endParaRPr>
          </a:p>
          <a:p>
            <a:r>
              <a:rPr lang="pl-PL" sz="2200" dirty="0">
                <a:solidFill>
                  <a:schemeClr val="bg1"/>
                </a:solidFill>
              </a:rPr>
              <a:t>Departament Zarządzania Środowiskiem i Klimatu </a:t>
            </a:r>
          </a:p>
          <a:p>
            <a:r>
              <a:rPr lang="pl-PL" sz="2200" dirty="0">
                <a:solidFill>
                  <a:schemeClr val="bg1"/>
                </a:solidFill>
              </a:rPr>
              <a:t>Urząd Marszałkowski Województwa Wielkopolskiego</a:t>
            </a:r>
          </a:p>
          <a:p>
            <a:r>
              <a:rPr lang="pl-PL" sz="2200" dirty="0">
                <a:solidFill>
                  <a:schemeClr val="bg1"/>
                </a:solidFill>
              </a:rPr>
              <a:t>Poznań, </a:t>
            </a:r>
            <a:r>
              <a:rPr lang="pl-PL" sz="2200" dirty="0" smtClean="0">
                <a:solidFill>
                  <a:schemeClr val="bg1"/>
                </a:solidFill>
              </a:rPr>
              <a:t>26.11.2024 r.</a:t>
            </a:r>
            <a:endParaRPr lang="pl-PL" sz="22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45" y="106843"/>
            <a:ext cx="2084685" cy="20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Okres sprawozdawczy 2023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1" y="1369428"/>
            <a:ext cx="5534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/>
              <a:t>Sprawozdania </a:t>
            </a:r>
            <a:r>
              <a:rPr lang="x-none" dirty="0" smtClean="0"/>
              <a:t>w </a:t>
            </a:r>
            <a:r>
              <a:rPr lang="x-none" dirty="0"/>
              <a:t>wersji elektronicznej </a:t>
            </a:r>
            <a:r>
              <a:rPr lang="pl-PL" dirty="0" smtClean="0"/>
              <a:t>– platformy </a:t>
            </a:r>
            <a:r>
              <a:rPr lang="pl-PL" dirty="0"/>
              <a:t>sprawozdawczej </a:t>
            </a:r>
            <a:r>
              <a:rPr lang="pl-PL" dirty="0" smtClean="0"/>
              <a:t>(</a:t>
            </a:r>
            <a:r>
              <a:rPr lang="pl-PL" u="sng" dirty="0" smtClean="0">
                <a:hlinkClick r:id="rId4"/>
              </a:rPr>
              <a:t>https</a:t>
            </a:r>
            <a:r>
              <a:rPr lang="pl-PL" u="sng" dirty="0">
                <a:hlinkClick r:id="rId4"/>
              </a:rPr>
              <a:t>://wielkopolskie.raport-pop.pl</a:t>
            </a:r>
            <a:r>
              <a:rPr lang="pl-PL" dirty="0"/>
              <a:t> </a:t>
            </a:r>
            <a:r>
              <a:rPr lang="pl-PL" dirty="0" smtClean="0"/>
              <a:t>) </a:t>
            </a:r>
            <a:r>
              <a:rPr lang="pl-PL" dirty="0" smtClean="0">
                <a:solidFill>
                  <a:srgbClr val="FF0000"/>
                </a:solidFill>
              </a:rPr>
              <a:t>w </a:t>
            </a:r>
            <a:r>
              <a:rPr lang="pl-PL" dirty="0">
                <a:solidFill>
                  <a:srgbClr val="FF0000"/>
                </a:solidFill>
              </a:rPr>
              <a:t>terminie do 15 lutego </a:t>
            </a:r>
            <a:r>
              <a:rPr lang="pl-PL" dirty="0" smtClean="0">
                <a:solidFill>
                  <a:srgbClr val="FF0000"/>
                </a:solidFill>
              </a:rPr>
              <a:t>roku </a:t>
            </a:r>
            <a:r>
              <a:rPr lang="pl-PL" dirty="0" smtClean="0"/>
              <a:t>(</a:t>
            </a:r>
            <a:r>
              <a:rPr lang="pl-PL" dirty="0"/>
              <a:t>Rozporządzenie Ministra Klimatu i Środowiska z dnia </a:t>
            </a:r>
            <a:r>
              <a:rPr lang="pl-PL" dirty="0" smtClean="0"/>
              <a:t>15 </a:t>
            </a:r>
            <a:r>
              <a:rPr lang="pl-PL" dirty="0"/>
              <a:t>lutego 2023 r. w sprawie zakresu i sposobu przekazywania informacji dotyczących zanieczyszczenia powietrza (Dz.U. z 2023 r., poz. </a:t>
            </a:r>
            <a:r>
              <a:rPr lang="pl-PL" dirty="0" smtClean="0"/>
              <a:t>350)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Sankcja </a:t>
            </a:r>
            <a:r>
              <a:rPr lang="pl-PL" dirty="0"/>
              <a:t>– art. 315a </a:t>
            </a:r>
            <a:r>
              <a:rPr lang="pl-PL" dirty="0" err="1"/>
              <a:t>Poś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1. W przypadku: </a:t>
            </a:r>
            <a:r>
              <a:rPr lang="pl-PL" dirty="0" smtClean="0"/>
              <a:t>(…)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4) </a:t>
            </a:r>
            <a:r>
              <a:rPr lang="pl-PL" dirty="0">
                <a:solidFill>
                  <a:srgbClr val="FF0000"/>
                </a:solidFill>
              </a:rPr>
              <a:t>niedotrzymania terminów przekazania sprawozdań okresowych z realizacji programów ochrony powietrza i ich aktualizacji, o których mowa w art. 91, lub planów działań krótkoterminowych,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o których mowa w art. 92</a:t>
            </a:r>
            <a:r>
              <a:rPr lang="pl-PL" dirty="0" smtClean="0">
                <a:solidFill>
                  <a:srgbClr val="FF0000"/>
                </a:solidFill>
              </a:rPr>
              <a:t>,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 </a:t>
            </a:r>
            <a:r>
              <a:rPr lang="pl-PL" dirty="0">
                <a:solidFill>
                  <a:srgbClr val="FF0000"/>
                </a:solidFill>
              </a:rPr>
              <a:t>organ za to odpowiedzialny podlega karze pieniężnej w wysokości od 50 000 zł do 500 000 zł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/>
          <p:nvPr/>
        </p:nvPicPr>
        <p:blipFill rotWithShape="1">
          <a:blip r:embed="rId5"/>
          <a:srcRect l="7439" t="8819" r="21958" b="4468"/>
          <a:stretch/>
        </p:blipFill>
        <p:spPr bwMode="auto">
          <a:xfrm>
            <a:off x="7134046" y="954488"/>
            <a:ext cx="4219753" cy="24696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/>
          <p:cNvPicPr/>
          <p:nvPr/>
        </p:nvPicPr>
        <p:blipFill rotWithShape="1">
          <a:blip r:embed="rId6"/>
          <a:srcRect l="5953" t="8524" r="7407" b="4468"/>
          <a:stretch/>
        </p:blipFill>
        <p:spPr bwMode="auto">
          <a:xfrm>
            <a:off x="7134046" y="3553482"/>
            <a:ext cx="4219754" cy="246965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7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Okres sprawozdawczy 2023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0" y="1369428"/>
            <a:ext cx="967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Platforma sprawozdawcza POP województwa wielkopolskiego </a:t>
            </a:r>
            <a:r>
              <a:rPr lang="pl-PL" dirty="0">
                <a:cs typeface="Calibri" panose="020F0502020204030204" pitchFamily="34" charset="0"/>
              </a:rPr>
              <a:t>&gt; </a:t>
            </a:r>
            <a:r>
              <a:rPr lang="pl-PL" dirty="0" smtClean="0">
                <a:cs typeface="Calibri" panose="020F0502020204030204" pitchFamily="34" charset="0"/>
              </a:rPr>
              <a:t>Mapa &gt; </a:t>
            </a:r>
            <a:r>
              <a:rPr lang="pl-PL" b="1" dirty="0" smtClean="0">
                <a:cs typeface="Calibri" panose="020F0502020204030204" pitchFamily="34" charset="0"/>
              </a:rPr>
              <a:t>Przeprowadzone kontrole</a:t>
            </a:r>
            <a:endParaRPr lang="pl-PL" b="1" dirty="0"/>
          </a:p>
        </p:txBody>
      </p:sp>
      <p:pic>
        <p:nvPicPr>
          <p:cNvPr id="10" name="Obraz 9"/>
          <p:cNvPicPr/>
          <p:nvPr/>
        </p:nvPicPr>
        <p:blipFill rotWithShape="1">
          <a:blip r:embed="rId4"/>
          <a:srcRect l="29268" t="25327" r="13453" b="3833"/>
          <a:stretch/>
        </p:blipFill>
        <p:spPr bwMode="auto">
          <a:xfrm>
            <a:off x="5944156" y="1880937"/>
            <a:ext cx="5414912" cy="4055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61040"/>
              </p:ext>
            </p:extLst>
          </p:nvPr>
        </p:nvGraphicFramePr>
        <p:xfrm>
          <a:off x="1676400" y="1880938"/>
          <a:ext cx="3466514" cy="3488638"/>
        </p:xfrm>
        <a:graphic>
          <a:graphicData uri="http://schemas.openxmlformats.org/drawingml/2006/table">
            <a:tbl>
              <a:tblPr firstRow="1" firstCol="1" bandRow="1"/>
              <a:tblGrid>
                <a:gridCol w="2146761">
                  <a:extLst>
                    <a:ext uri="{9D8B030D-6E8A-4147-A177-3AD203B41FA5}">
                      <a16:colId xmlns:a16="http://schemas.microsoft.com/office/drawing/2014/main" val="3215649541"/>
                    </a:ext>
                  </a:extLst>
                </a:gridCol>
                <a:gridCol w="1319753">
                  <a:extLst>
                    <a:ext uri="{9D8B030D-6E8A-4147-A177-3AD203B41FA5}">
                      <a16:colId xmlns:a16="http://schemas.microsoft.com/office/drawing/2014/main" val="2720627070"/>
                    </a:ext>
                  </a:extLst>
                </a:gridCol>
              </a:tblGrid>
              <a:tr h="348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79060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Gniezno (GM)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31800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Kalisz (GM)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346594"/>
                  </a:ext>
                </a:extLst>
              </a:tr>
              <a:tr h="481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Kawęczyn (GW)</a:t>
                      </a:r>
                      <a:endParaRPr lang="pl-PL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pl-PL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67457"/>
                  </a:ext>
                </a:extLst>
              </a:tr>
              <a:tr h="481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Kłodawa (GMW)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783336"/>
                  </a:ext>
                </a:extLst>
              </a:tr>
              <a:tr h="481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Krotoszyn (GMW)</a:t>
                      </a:r>
                      <a:endParaRPr lang="pl-PL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2551</a:t>
                      </a:r>
                      <a:endParaRPr lang="pl-PL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05634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Leszno (GM)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686920"/>
                  </a:ext>
                </a:extLst>
              </a:tr>
              <a:tr h="490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Ostrzeszów (GMW)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92480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Poznań (GM) </a:t>
                      </a:r>
                      <a:endParaRPr lang="pl-PL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1076</a:t>
                      </a:r>
                      <a:endParaRPr lang="pl-PL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721532"/>
                  </a:ext>
                </a:extLst>
              </a:tr>
            </a:tbl>
          </a:graphicData>
        </a:graphic>
      </p:graphicFrame>
      <p:sp>
        <p:nvSpPr>
          <p:cNvPr id="15" name="Prostokąt 14"/>
          <p:cNvSpPr/>
          <p:nvPr/>
        </p:nvSpPr>
        <p:spPr>
          <a:xfrm>
            <a:off x="1591091" y="5510137"/>
            <a:ext cx="508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Krotoszyn: LM – 39 390, GMW, LK – 100</a:t>
            </a:r>
          </a:p>
          <a:p>
            <a:r>
              <a:rPr lang="pl-PL" b="1" dirty="0" smtClean="0"/>
              <a:t>Kawęczyn: LM –  4 920, GW, LK – 50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391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Program ochrony powietrza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76399" y="1498518"/>
            <a:ext cx="967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Kontrola realizacji uchwały ograniczającej stosowanie paliw stałych (kod działania 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WpKUA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 realizację działania odpowiedzialny jest organ wykonawczy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gminy.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676398" y="2335341"/>
            <a:ext cx="9677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skali gminy powinno być przeprowadzanych minimum: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gminach wiejskich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kontroli rocznie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latach 2021-2025 oraz po 25 kontroli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roku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i 2026,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gminach miejsko-wiejskich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kontroli rocznie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latach 2021-2025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po 50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kontroli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roku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i 2026,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gminach miejskich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kontroli rocznie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latach 2021-2025 oraz po 75 kontroli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roku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i 2026,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których sprawdzany będzie sposób realizacji tej uchwały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397" y="4834157"/>
            <a:ext cx="9677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Strefa </a:t>
            </a:r>
            <a:r>
              <a:rPr kumimoji="0" lang="pl-PL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pl-PL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glomeracja poznańska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min.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kontroli rocznie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latach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2021-2025,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 czym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roku 2020 i 2026 – 250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Strefa miasto Kalisz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min.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 kontroli rocznie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latach 2021-2025,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czym w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roku 2020 i 2026 – 250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kontroli.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Okres sprawozdawczy 2023: GMINY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0" y="1369428"/>
            <a:ext cx="967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Platforma sprawozdawcza POP województwa wielkopolskiego </a:t>
            </a:r>
            <a:r>
              <a:rPr lang="pl-PL" dirty="0">
                <a:cs typeface="Calibri" panose="020F0502020204030204" pitchFamily="34" charset="0"/>
              </a:rPr>
              <a:t>&gt; </a:t>
            </a:r>
            <a:r>
              <a:rPr lang="pl-PL" dirty="0" smtClean="0">
                <a:cs typeface="Calibri" panose="020F0502020204030204" pitchFamily="34" charset="0"/>
              </a:rPr>
              <a:t>Mapa &gt; </a:t>
            </a:r>
            <a:r>
              <a:rPr lang="pl-PL" b="1" dirty="0" smtClean="0">
                <a:cs typeface="Calibri" panose="020F0502020204030204" pitchFamily="34" charset="0"/>
              </a:rPr>
              <a:t>Wymienione kotły</a:t>
            </a:r>
            <a:endParaRPr lang="pl-PL" b="1" dirty="0"/>
          </a:p>
        </p:txBody>
      </p:sp>
      <p:sp>
        <p:nvSpPr>
          <p:cNvPr id="15" name="Prostokąt 14"/>
          <p:cNvSpPr/>
          <p:nvPr/>
        </p:nvSpPr>
        <p:spPr>
          <a:xfrm>
            <a:off x="1676400" y="5168531"/>
            <a:ext cx="508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Kazimierz Biskupi: LM – 11 540, GW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12" name="Obraz 11"/>
          <p:cNvPicPr/>
          <p:nvPr/>
        </p:nvPicPr>
        <p:blipFill rotWithShape="1">
          <a:blip r:embed="rId4"/>
          <a:srcRect l="29456" t="25517" r="13132" b="4025"/>
          <a:stretch/>
        </p:blipFill>
        <p:spPr bwMode="auto">
          <a:xfrm>
            <a:off x="5939399" y="1879322"/>
            <a:ext cx="5414400" cy="405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93193"/>
              </p:ext>
            </p:extLst>
          </p:nvPr>
        </p:nvGraphicFramePr>
        <p:xfrm>
          <a:off x="1734647" y="1879322"/>
          <a:ext cx="3589655" cy="3003423"/>
        </p:xfrm>
        <a:graphic>
          <a:graphicData uri="http://schemas.openxmlformats.org/drawingml/2006/table">
            <a:tbl>
              <a:tblPr firstRow="1" firstCol="1" bandRow="1"/>
              <a:tblGrid>
                <a:gridCol w="2046605">
                  <a:extLst>
                    <a:ext uri="{9D8B030D-6E8A-4147-A177-3AD203B41FA5}">
                      <a16:colId xmlns:a16="http://schemas.microsoft.com/office/drawing/2014/main" val="1135585956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77180925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82804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Kalisz (GM)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79256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Kazimierz Biskupi (GW)</a:t>
                      </a:r>
                      <a:endParaRPr lang="pl-PL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938963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Mosina (GMW)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176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Ostrów Wlkp. (GM)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7282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Poznań (GM)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928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Rzgów (GW)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47649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Turek (GW)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59364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Września (GMW)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107369"/>
                  </a:ext>
                </a:extLst>
              </a:tr>
            </a:tbl>
          </a:graphicData>
        </a:graphic>
      </p:graphicFrame>
      <p:pic>
        <p:nvPicPr>
          <p:cNvPr id="13" name="Obraz 12"/>
          <p:cNvPicPr/>
          <p:nvPr/>
        </p:nvPicPr>
        <p:blipFill rotWithShape="1">
          <a:blip r:embed="rId5"/>
          <a:srcRect l="69943" t="42656" r="6385" b="26114"/>
          <a:stretch/>
        </p:blipFill>
        <p:spPr bwMode="auto">
          <a:xfrm>
            <a:off x="9775743" y="2888175"/>
            <a:ext cx="2105025" cy="156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46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Okres sprawozdawczy za 2023: WOJEWÓDZTWO</a:t>
            </a:r>
            <a:endParaRPr lang="pl-PL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676400" y="1374726"/>
            <a:ext cx="967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828801" y="1527126"/>
            <a:ext cx="62386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Sprawozdania okresowe z realizacji działań z Programu ochrony powietrza dla strefy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aglomeracja poznańska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oraz planu działań krótkoterminowych 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Zarząd Województwa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Wielkopolskiego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przekazuje ministrowi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właściwemu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x-none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klimatu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oraz Wojewódzkiemu Inspektorowi Ochrony Środowiska corocznie za rok poprzedni w terminie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31 marca każdego 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Sprawozdania okresowe z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realizacji programów ochrony powietrza i planów działań krótkoterminowych za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rok dla wszystkich stref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województwa: </a:t>
            </a:r>
            <a:r>
              <a:rPr kumimoji="0" lang="pl-PL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https://bip.umww.pl/292---555---k_91---k_94---k_94---sprawozdania-okresowe-z-realizacji-programow-ochrony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535" y="1860211"/>
            <a:ext cx="3286340" cy="35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Okres sprawozdawczy za 2023: WOJEWÓDZTWO</a:t>
            </a:r>
            <a:endParaRPr lang="pl-PL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676400" y="1374726"/>
            <a:ext cx="967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828801" y="1527126"/>
            <a:ext cx="6238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Ministerstwo</a:t>
            </a: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Klimatu i Środowiska: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podsumowanie efektów działań wynikających ze sprawozdań z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realizacji Programów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Ochrony Powietrza za rok 2023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83" y="1175657"/>
            <a:ext cx="3214415" cy="232165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84" y="3685071"/>
            <a:ext cx="3214414" cy="2322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2" name="Strzałka w dół 11"/>
          <p:cNvSpPr/>
          <p:nvPr/>
        </p:nvSpPr>
        <p:spPr>
          <a:xfrm>
            <a:off x="3369683" y="2918433"/>
            <a:ext cx="150829" cy="410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596037" y="5634219"/>
            <a:ext cx="6316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E2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budynków jednorodzinnych i </a:t>
            </a:r>
            <a:r>
              <a:rPr lang="pl-PL" sz="1200" b="1" dirty="0" smtClean="0">
                <a:solidFill>
                  <a:srgbClr val="0E2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wielorodzinnych, </a:t>
            </a:r>
            <a:r>
              <a:rPr lang="pl-PL" sz="1200" b="1" dirty="0">
                <a:solidFill>
                  <a:srgbClr val="0E2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których zlikwidowano nieefektywne źródło ciepła na paliwa </a:t>
            </a:r>
            <a:r>
              <a:rPr lang="pl-PL" sz="1200" b="1" dirty="0" smtClean="0">
                <a:solidFill>
                  <a:srgbClr val="0E2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stałe</a:t>
            </a: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255171"/>
              </p:ext>
            </p:extLst>
          </p:nvPr>
        </p:nvGraphicFramePr>
        <p:xfrm>
          <a:off x="1676400" y="2491608"/>
          <a:ext cx="5922135" cy="318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Prostokąt 5"/>
          <p:cNvSpPr/>
          <p:nvPr/>
        </p:nvSpPr>
        <p:spPr>
          <a:xfrm>
            <a:off x="3232598" y="3497311"/>
            <a:ext cx="412124" cy="12936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9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065478"/>
              </p:ext>
            </p:extLst>
          </p:nvPr>
        </p:nvGraphicFramePr>
        <p:xfrm>
          <a:off x="1480008" y="2371736"/>
          <a:ext cx="6085236" cy="338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Okres sprawozdawczy za 2023: WOJEWÓDZTWO</a:t>
            </a:r>
            <a:endParaRPr lang="pl-PL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676400" y="1374726"/>
            <a:ext cx="967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828801" y="1527126"/>
            <a:ext cx="6238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Ministerstwo</a:t>
            </a: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Klimatu i Środowiska: </a:t>
            </a:r>
            <a:r>
              <a:rPr lang="pl-PL" dirty="0"/>
              <a:t>podsumowanie efektów działań wynikających ze sprawozdań z </a:t>
            </a:r>
            <a:r>
              <a:rPr lang="pl-PL" dirty="0" smtClean="0"/>
              <a:t>realizacji Programów </a:t>
            </a:r>
            <a:r>
              <a:rPr lang="pl-PL" dirty="0"/>
              <a:t>Ochrony Powietrza za rok 2023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2630075" y="3046739"/>
            <a:ext cx="150829" cy="410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596038" y="5634219"/>
            <a:ext cx="5969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Liczba przeprowadzonych kontroli przestrzegania uchwały antysmogowej</a:t>
            </a:r>
          </a:p>
        </p:txBody>
      </p:sp>
      <p:pic>
        <p:nvPicPr>
          <p:cNvPr id="14" name="Obraz 13"/>
          <p:cNvPicPr/>
          <p:nvPr/>
        </p:nvPicPr>
        <p:blipFill rotWithShape="1">
          <a:blip r:embed="rId5"/>
          <a:srcRect l="19387" t="13711" r="40767" b="9738"/>
          <a:stretch/>
        </p:blipFill>
        <p:spPr bwMode="auto">
          <a:xfrm>
            <a:off x="7810499" y="2047762"/>
            <a:ext cx="3543300" cy="3948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az 15"/>
          <p:cNvPicPr/>
          <p:nvPr/>
        </p:nvPicPr>
        <p:blipFill rotWithShape="1">
          <a:blip r:embed="rId6"/>
          <a:srcRect l="18531" t="38085" r="65938" b="50870"/>
          <a:stretch/>
        </p:blipFill>
        <p:spPr bwMode="auto">
          <a:xfrm>
            <a:off x="9972674" y="1367408"/>
            <a:ext cx="1381125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2535808" y="3593636"/>
            <a:ext cx="339365" cy="1293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6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Wykres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919823"/>
              </p:ext>
            </p:extLst>
          </p:nvPr>
        </p:nvGraphicFramePr>
        <p:xfrm>
          <a:off x="2914140" y="2033666"/>
          <a:ext cx="7201917" cy="407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Okres sprawozdawczy za 2023: WOJEWÓDZTWO</a:t>
            </a:r>
            <a:endParaRPr lang="pl-PL" sz="2800" b="1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676400" y="1374726"/>
            <a:ext cx="967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828801" y="1527126"/>
            <a:ext cx="9524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Ministerstwo</a:t>
            </a: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Klimatu i Środowiska: </a:t>
            </a:r>
            <a:r>
              <a:rPr lang="pl-PL" dirty="0">
                <a:cs typeface="Calibri" panose="020F0502020204030204" pitchFamily="34" charset="0"/>
              </a:rPr>
              <a:t>podsumowanie efektów działań wynikających ze sprawozdań z </a:t>
            </a:r>
            <a:r>
              <a:rPr lang="pl-PL" dirty="0" smtClean="0">
                <a:cs typeface="Calibri" panose="020F0502020204030204" pitchFamily="34" charset="0"/>
              </a:rPr>
              <a:t>realizacji Programów </a:t>
            </a:r>
            <a:r>
              <a:rPr lang="pl-PL" dirty="0">
                <a:cs typeface="Calibri" panose="020F0502020204030204" pitchFamily="34" charset="0"/>
              </a:rPr>
              <a:t>Ochrony Powietrza za rok 2023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5510873" y="3662011"/>
            <a:ext cx="150829" cy="410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324302" y="4236981"/>
            <a:ext cx="438546" cy="966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78740" y="5964585"/>
            <a:ext cx="5969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cs typeface="Calibri" panose="020F0502020204030204" pitchFamily="34" charset="0"/>
              </a:rPr>
              <a:t>Całkowita szacunkowa redukcja emisji dla pyłu </a:t>
            </a:r>
            <a:r>
              <a:rPr lang="pl-PL" sz="1200" b="1" dirty="0">
                <a:solidFill>
                  <a:schemeClr val="accent1"/>
                </a:solidFill>
                <a:cs typeface="Calibri" panose="020F0502020204030204" pitchFamily="34" charset="0"/>
              </a:rPr>
              <a:t>PM10</a:t>
            </a:r>
            <a:r>
              <a:rPr lang="pl-PL" sz="1200" b="1" dirty="0">
                <a:cs typeface="Calibri" panose="020F0502020204030204" pitchFamily="34" charset="0"/>
              </a:rPr>
              <a:t> i </a:t>
            </a:r>
            <a:r>
              <a:rPr lang="pl-PL" sz="1200" b="1" dirty="0">
                <a:solidFill>
                  <a:schemeClr val="accent2"/>
                </a:solidFill>
                <a:cs typeface="Calibri" panose="020F0502020204030204" pitchFamily="34" charset="0"/>
              </a:rPr>
              <a:t>PM2.5</a:t>
            </a:r>
            <a:r>
              <a:rPr lang="pl-PL" sz="1200" b="1" dirty="0">
                <a:cs typeface="Calibri" panose="020F0502020204030204" pitchFamily="34" charset="0"/>
              </a:rPr>
              <a:t> </a:t>
            </a:r>
            <a:r>
              <a:rPr lang="pl-PL" sz="1200" b="1" dirty="0" smtClean="0">
                <a:cs typeface="Calibri" panose="020F0502020204030204" pitchFamily="34" charset="0"/>
              </a:rPr>
              <a:t>[Mg/rok] w </a:t>
            </a:r>
            <a:r>
              <a:rPr lang="pl-PL" sz="1200" b="1" dirty="0">
                <a:cs typeface="Calibri" panose="020F0502020204030204" pitchFamily="34" charset="0"/>
              </a:rPr>
              <a:t>2023 r.</a:t>
            </a:r>
          </a:p>
        </p:txBody>
      </p:sp>
    </p:spTree>
    <p:extLst>
      <p:ext uri="{BB962C8B-B14F-4D97-AF65-F5344CB8AC3E}">
        <p14:creationId xmlns:p14="http://schemas.microsoft.com/office/powerpoint/2010/main" val="30830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Działania na poziomie wojewódzkim: 2023-2024</a:t>
            </a:r>
            <a:endParaRPr lang="pl-PL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676400" y="1374726"/>
            <a:ext cx="967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828801" y="1527126"/>
            <a:ext cx="5495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Weryfikacja sprawozdań (gminy, powiaty)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Sprawozdania okresowe z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realizacji programów ochrony powietrza i planów działań krótkoterminowych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dla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wszystkich stref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województwa: 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 31 marca każdego 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Wsparcie merytoryczne w zakresie prawidłowej interpretacji zapisów uchwał antysmogowych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Kampanie informacyjno-edukacyjne (radio, telewizja, strona UMWW)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Warsztaty antysmogowe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2023/2024: Apele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rad oraz organów wykonawczych dotyczące wydłużenia terminów eksploatacji instalacji,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których następuje spalanie paliw stałych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384093" y="1127017"/>
            <a:ext cx="4003173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UMWW: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Kontrolowanie przepisów uchwał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antysmogowych (Instytut Technologii Paliw i Energii w Zabrzu, Fundacja Frank </a:t>
            </a:r>
            <a:r>
              <a:rPr kumimoji="0" lang="pl-P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Bold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oraz Straż Miejska w Krakowie)</a:t>
            </a: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XI 2023: blisko 400 osób (tryb stacjonarny </a:t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i on-line);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 2024:</a:t>
            </a:r>
            <a:r>
              <a:rPr kumimoji="0" lang="pl-PL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blisko 600 osób</a:t>
            </a:r>
            <a:endParaRPr kumimoji="0" lang="pl-PL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Sprawozdawczość z realizacji działań zapisanych w Programach ochrony powietrza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XII 2023: blisko 140 osób (tryb stacjonarny)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12" y="2965048"/>
            <a:ext cx="2879533" cy="181017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37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Baza CEEB: kotły do wymiany (stan na dzień 22.11.2024 r.)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66309"/>
              </p:ext>
            </p:extLst>
          </p:nvPr>
        </p:nvGraphicFramePr>
        <p:xfrm>
          <a:off x="1676400" y="1624186"/>
          <a:ext cx="9677398" cy="3806016"/>
        </p:xfrm>
        <a:graphic>
          <a:graphicData uri="http://schemas.openxmlformats.org/drawingml/2006/table">
            <a:tbl>
              <a:tblPr/>
              <a:tblGrid>
                <a:gridCol w="2491694">
                  <a:extLst>
                    <a:ext uri="{9D8B030D-6E8A-4147-A177-3AD203B41FA5}">
                      <a16:colId xmlns:a16="http://schemas.microsoft.com/office/drawing/2014/main" val="3054679202"/>
                    </a:ext>
                  </a:extLst>
                </a:gridCol>
                <a:gridCol w="2254928">
                  <a:extLst>
                    <a:ext uri="{9D8B030D-6E8A-4147-A177-3AD203B41FA5}">
                      <a16:colId xmlns:a16="http://schemas.microsoft.com/office/drawing/2014/main" val="3596521794"/>
                    </a:ext>
                  </a:extLst>
                </a:gridCol>
                <a:gridCol w="2450355">
                  <a:extLst>
                    <a:ext uri="{9D8B030D-6E8A-4147-A177-3AD203B41FA5}">
                      <a16:colId xmlns:a16="http://schemas.microsoft.com/office/drawing/2014/main" val="3012176458"/>
                    </a:ext>
                  </a:extLst>
                </a:gridCol>
                <a:gridCol w="2480421">
                  <a:extLst>
                    <a:ext uri="{9D8B030D-6E8A-4147-A177-3AD203B41FA5}">
                      <a16:colId xmlns:a16="http://schemas.microsoft.com/office/drawing/2014/main" val="2968266159"/>
                    </a:ext>
                  </a:extLst>
                </a:gridCol>
              </a:tblGrid>
              <a:tr h="8181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Struktura kotłów w </a:t>
                      </a:r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województwie</a:t>
                      </a:r>
                      <a:r>
                        <a:rPr lang="pl-PL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wielkopolskim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20421"/>
                  </a:ext>
                </a:extLst>
              </a:tr>
              <a:tr h="88522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Klasa kotła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Tylko jedno źródło eksploatowane w całej deklaracji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Tylko jeden rodzaj źródła wskazany w całej deklaracji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Tylko jedno źródło zainstalowane w całej deklaracji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114978"/>
                  </a:ext>
                </a:extLst>
              </a:tr>
              <a:tr h="5935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Poniżej klasy 3 lub brak informacji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130 716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132 611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126 412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57255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Klasa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416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51 842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50 913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89256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Klasa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41 090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169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40 363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55104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Klasa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39 423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320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80270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Ekoprojekt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12585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267 897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270 415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261 318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92192"/>
                  </a:ext>
                </a:extLst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1676400" y="5534592"/>
            <a:ext cx="5969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Przygotowała: Aleksandra Lubomska, DSK UMWW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635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Program ochrony powietrza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1" y="1369428"/>
            <a:ext cx="55073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Ocena jakości powietrza na terenie województwa wielkopolskiego, zgodnie z obowiązującym prawem, dokonywana jest w odniesieniu do 3 stref: </a:t>
            </a:r>
            <a:r>
              <a:rPr lang="pl-PL" b="1" dirty="0"/>
              <a:t>strefa aglomeracja poznańska, strefa miasto Kalisz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oraz</a:t>
            </a:r>
            <a:r>
              <a:rPr lang="pl-PL" b="1" dirty="0" smtClean="0"/>
              <a:t> </a:t>
            </a:r>
            <a:r>
              <a:rPr lang="pl-PL" b="1" dirty="0"/>
              <a:t>strefa </a:t>
            </a:r>
            <a:r>
              <a:rPr lang="pl-PL" b="1" dirty="0" smtClean="0"/>
              <a:t>wielkopolska</a:t>
            </a:r>
            <a:endParaRPr lang="pl-PL" b="1" dirty="0"/>
          </a:p>
          <a:p>
            <a:endParaRPr lang="pl-P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Zawiera m.in. dobre praktyki oraz działania naprawcze długoterminowe, ograniczające tzw. „niską </a:t>
            </a:r>
            <a:r>
              <a:rPr lang="pl-PL" dirty="0" smtClean="0"/>
              <a:t>emisję”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b="1" dirty="0" smtClean="0"/>
              <a:t>Poprawa </a:t>
            </a:r>
            <a:r>
              <a:rPr lang="x-none" b="1" dirty="0"/>
              <a:t>jakości powietrza jest niezbędna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x-none" b="1" dirty="0" smtClean="0"/>
              <a:t>dla </a:t>
            </a:r>
            <a:r>
              <a:rPr lang="x-none" b="1" dirty="0"/>
              <a:t>poprawy jakości życia i zdrowia mieszkańców </a:t>
            </a:r>
            <a:r>
              <a:rPr lang="pl-PL" b="1" dirty="0"/>
              <a:t>województwa </a:t>
            </a:r>
            <a:r>
              <a:rPr lang="pl-PL" b="1" dirty="0" smtClean="0"/>
              <a:t>wielkopolskiego</a:t>
            </a:r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3302943"/>
            <a:ext cx="3886200" cy="25908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562524"/>
            <a:ext cx="3886201" cy="25908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27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Baza CEEB: kotły do wymiany (stan na dzień 22.11.2024 r.)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759213"/>
              </p:ext>
            </p:extLst>
          </p:nvPr>
        </p:nvGraphicFramePr>
        <p:xfrm>
          <a:off x="3397145" y="1271623"/>
          <a:ext cx="6235908" cy="430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Prostokąt 13"/>
          <p:cNvSpPr/>
          <p:nvPr/>
        </p:nvSpPr>
        <p:spPr>
          <a:xfrm>
            <a:off x="4894573" y="5622313"/>
            <a:ext cx="3481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Przygotowała: Aleksandra Lubomska, DSK UMWW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Wskazówki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0" y="1374726"/>
            <a:ext cx="97923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kontroli – początek roku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LUTY 2024 r. – TERMIN NIEPRZEKRACZALNY!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Możliwość uzupełnienia sprawozdania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Kontrola kierownicza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Chwalmy się! (list przewodni, zakładka „Uwagi”)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razie pytań „Dzwońmy, piszmy”.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Już teraz pomyślmy o zebraniu danych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„Współpraca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Wojewódzkim Funduszem Ochrony Środowiska i Gospodarki Wodnej w Poznaniu, </a:t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aby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sprawozdawczości uwzględnić dane o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zrealizowanych inwestycjach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wymianę nieefektywnych kotłów na paliwa stałe oraz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przeprowadzonych termomodernizacji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budynków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ramach programu Czyste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Powietrze”</a:t>
            </a:r>
            <a:endParaRPr lang="pl-P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Aplikujmy o środki! Pomagajmy aplikować o środki!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Weryfikacja i komentarze ≠ uwagi i krytyka, ale weryfikacja i komentarze = wsparcie i pomoc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x EDUKACJA</a:t>
            </a:r>
          </a:p>
        </p:txBody>
      </p:sp>
    </p:spTree>
    <p:extLst>
      <p:ext uri="{BB962C8B-B14F-4D97-AF65-F5344CB8AC3E}">
        <p14:creationId xmlns:p14="http://schemas.microsoft.com/office/powerpoint/2010/main" val="36537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Kampanie edukacyjno-informacyjne: współpraca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uchwał antysmogowych w Wielkopolsce – stan aktualny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10217" r="2900" b="6147"/>
          <a:stretch/>
        </p:blipFill>
        <p:spPr>
          <a:xfrm>
            <a:off x="1949706" y="1187532"/>
            <a:ext cx="4152058" cy="294886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t="7099" r="23810" b="4069"/>
          <a:stretch/>
        </p:blipFill>
        <p:spPr>
          <a:xfrm>
            <a:off x="1676400" y="3324846"/>
            <a:ext cx="1913734" cy="266778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0" name="Prostokąt 9"/>
          <p:cNvSpPr/>
          <p:nvPr/>
        </p:nvSpPr>
        <p:spPr>
          <a:xfrm>
            <a:off x="2876624" y="1832770"/>
            <a:ext cx="865818" cy="1223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 rot="2700000">
            <a:off x="3095235" y="3141882"/>
            <a:ext cx="99493" cy="36592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3590134" y="4245435"/>
            <a:ext cx="3090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Parafia pw. św. Michała Archanioła </a:t>
            </a:r>
            <a:br>
              <a:rPr lang="pl-PL" sz="1200" b="1" dirty="0" smtClean="0"/>
            </a:br>
            <a:r>
              <a:rPr lang="pl-PL" sz="1200" b="1" dirty="0" smtClean="0"/>
              <a:t>w Wytomyślu (gm. Nowy Tomyśl)</a:t>
            </a:r>
          </a:p>
          <a:p>
            <a:r>
              <a:rPr lang="pl-PL" sz="1200" b="1" dirty="0" smtClean="0"/>
              <a:t>Kampania „Zielone parafie”</a:t>
            </a:r>
            <a:endParaRPr lang="pl-PL" sz="1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51" y="2812947"/>
            <a:ext cx="4673548" cy="324264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5" name="Prostokąt 14"/>
          <p:cNvSpPr/>
          <p:nvPr/>
        </p:nvSpPr>
        <p:spPr>
          <a:xfrm>
            <a:off x="6860733" y="2046730"/>
            <a:ext cx="4479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b="1" dirty="0" smtClean="0"/>
              <a:t>Powiatowa Stacja Sanitarno-Epidemiologiczna w Jarocinie</a:t>
            </a:r>
          </a:p>
          <a:p>
            <a:pPr algn="r"/>
            <a:r>
              <a:rPr lang="pl-PL" sz="1200" b="1" dirty="0" smtClean="0"/>
              <a:t>oraz Publiczne </a:t>
            </a:r>
            <a:r>
              <a:rPr lang="pl-PL" sz="1200" b="1" dirty="0"/>
              <a:t>Przedszkole w </a:t>
            </a:r>
            <a:r>
              <a:rPr lang="pl-PL" sz="1200" b="1" dirty="0" smtClean="0"/>
              <a:t>Żerkowie</a:t>
            </a:r>
          </a:p>
          <a:p>
            <a:pPr algn="r"/>
            <a:r>
              <a:rPr lang="pl-PL" sz="1200" dirty="0"/>
              <a:t>ź</a:t>
            </a:r>
            <a:r>
              <a:rPr lang="pl-PL" sz="1200" dirty="0" smtClean="0"/>
              <a:t>ródło: FB PSSE w Jarocinie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9875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12199" y="1014171"/>
            <a:ext cx="7529360" cy="2852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/>
          </a:p>
          <a:p>
            <a:r>
              <a:rPr lang="pl-PL" dirty="0" smtClean="0"/>
              <a:t>	</a:t>
            </a:r>
            <a:r>
              <a:rPr lang="pl-PL" sz="6200" b="1" dirty="0" smtClean="0">
                <a:solidFill>
                  <a:schemeClr val="bg1"/>
                </a:solidFill>
              </a:rPr>
              <a:t>	</a:t>
            </a:r>
          </a:p>
          <a:p>
            <a:r>
              <a:rPr lang="pl-PL" sz="8000" i="1" dirty="0" smtClean="0"/>
              <a:t>		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pl-PL" sz="80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230634" y="816133"/>
            <a:ext cx="5000876" cy="2995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2000" b="1" spc="-1" dirty="0">
              <a:solidFill>
                <a:schemeClr val="bg1"/>
              </a:solidFill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94" y="562540"/>
            <a:ext cx="3003723" cy="3003723"/>
          </a:xfrm>
          <a:prstGeom prst="rect">
            <a:avLst/>
          </a:prstGeom>
        </p:spPr>
      </p:pic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5177206" y="3241180"/>
            <a:ext cx="6753844" cy="2906102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chemeClr val="bg1"/>
                </a:solidFill>
              </a:rPr>
              <a:t>Wydział Zarządzania Środowiskiem i Klimatu</a:t>
            </a:r>
          </a:p>
          <a:p>
            <a:r>
              <a:rPr lang="pl-PL" sz="2200" dirty="0" smtClean="0">
                <a:solidFill>
                  <a:schemeClr val="bg1"/>
                </a:solidFill>
              </a:rPr>
              <a:t>Departament Zarządzania Środowiskiem i Klimatu </a:t>
            </a:r>
          </a:p>
          <a:p>
            <a:r>
              <a:rPr lang="pl-PL" sz="2200" dirty="0" smtClean="0">
                <a:solidFill>
                  <a:schemeClr val="bg1"/>
                </a:solidFill>
              </a:rPr>
              <a:t>Urząd Marszałkowski Województwa Wielkopolskiego</a:t>
            </a:r>
            <a:endParaRPr lang="pl-PL" sz="2200" dirty="0">
              <a:solidFill>
                <a:schemeClr val="bg1"/>
              </a:solidFill>
            </a:endParaRPr>
          </a:p>
          <a:p>
            <a:r>
              <a:rPr lang="pl-PL" sz="2200" dirty="0" smtClean="0">
                <a:solidFill>
                  <a:schemeClr val="bg1"/>
                </a:solidFill>
              </a:rPr>
              <a:t>al. Niepodległości 34</a:t>
            </a:r>
          </a:p>
          <a:p>
            <a:r>
              <a:rPr lang="pl-PL" sz="2200" dirty="0" smtClean="0">
                <a:solidFill>
                  <a:schemeClr val="bg1"/>
                </a:solidFill>
              </a:rPr>
              <a:t>61-714 Poznań</a:t>
            </a:r>
          </a:p>
          <a:p>
            <a:r>
              <a:rPr lang="pl-PL" sz="1600" dirty="0">
                <a:solidFill>
                  <a:schemeClr val="bg1"/>
                </a:solidFill>
              </a:rPr>
              <a:t>sekretariat - piętro X, część A, pokój </a:t>
            </a:r>
            <a:r>
              <a:rPr lang="pl-PL" sz="1600" dirty="0" smtClean="0">
                <a:solidFill>
                  <a:schemeClr val="bg1"/>
                </a:solidFill>
              </a:rPr>
              <a:t>1048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tel</a:t>
            </a:r>
            <a:r>
              <a:rPr lang="pl-PL" sz="1600" dirty="0">
                <a:solidFill>
                  <a:schemeClr val="bg1"/>
                </a:solidFill>
              </a:rPr>
              <a:t>.: 61 626 75 </a:t>
            </a:r>
            <a:r>
              <a:rPr lang="pl-PL" sz="1600" dirty="0" smtClean="0">
                <a:solidFill>
                  <a:schemeClr val="bg1"/>
                </a:solidFill>
              </a:rPr>
              <a:t>25, fax</a:t>
            </a:r>
            <a:r>
              <a:rPr lang="pl-PL" sz="1600" dirty="0">
                <a:solidFill>
                  <a:schemeClr val="bg1"/>
                </a:solidFill>
              </a:rPr>
              <a:t>: 61 626 64 01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e-mail</a:t>
            </a:r>
            <a:r>
              <a:rPr lang="pl-PL" sz="1600" dirty="0" smtClean="0">
                <a:solidFill>
                  <a:schemeClr val="bg1"/>
                </a:solidFill>
              </a:rPr>
              <a:t>: dsk.sekretariat@umww.pl</a:t>
            </a:r>
            <a:r>
              <a:rPr lang="pl-PL" sz="16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0966" y="5120451"/>
            <a:ext cx="48951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b="1" dirty="0" smtClean="0"/>
              <a:t>Tereska, 6 lat </a:t>
            </a:r>
            <a:r>
              <a:rPr lang="pl-PL" sz="1600" dirty="0" smtClean="0"/>
              <a:t>(Żółków, gm. Żerków)</a:t>
            </a:r>
          </a:p>
          <a:p>
            <a:r>
              <a:rPr lang="pl-PL" sz="1600" dirty="0" smtClean="0"/>
              <a:t> „Czyste powietrze wokół nas – gminny konkurs plastyczny” (wyróżnienie)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9169" r="2259" b="4902"/>
          <a:stretch/>
        </p:blipFill>
        <p:spPr>
          <a:xfrm>
            <a:off x="510967" y="1602475"/>
            <a:ext cx="4895187" cy="3404741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52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Nowe unijne normy jakości powietrza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1" y="1369428"/>
            <a:ext cx="9677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20 listopada </a:t>
            </a:r>
            <a:r>
              <a:rPr lang="pl-PL" dirty="0" smtClean="0"/>
              <a:t>opublikowanie Dyrektywy </a:t>
            </a:r>
            <a:r>
              <a:rPr lang="pl-PL" dirty="0"/>
              <a:t>Parlamentu Europejskiego i Rady 2024/2881 z dnia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23 </a:t>
            </a:r>
            <a:r>
              <a:rPr lang="pl-PL" dirty="0"/>
              <a:t>października 2024 r. w sprawie jakości powietrza i czystszego powietrza dla Europy (dyrektywa AAQD</a:t>
            </a:r>
            <a:r>
              <a:rPr lang="pl-PL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Zaostrzenie obowiązujących norm i zapowiedź ich regularnych weryfikacji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Przybliżenie norm do rekomendacji Światowej Organizacji Zdrowia WHO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49258"/>
              </p:ext>
            </p:extLst>
          </p:nvPr>
        </p:nvGraphicFramePr>
        <p:xfrm>
          <a:off x="1676400" y="2895599"/>
          <a:ext cx="9610723" cy="2836773"/>
        </p:xfrm>
        <a:graphic>
          <a:graphicData uri="http://schemas.openxmlformats.org/drawingml/2006/table">
            <a:tbl>
              <a:tblPr firstRow="1" firstCol="1" bandRow="1"/>
              <a:tblGrid>
                <a:gridCol w="1573891">
                  <a:extLst>
                    <a:ext uri="{9D8B030D-6E8A-4147-A177-3AD203B41FA5}">
                      <a16:colId xmlns:a16="http://schemas.microsoft.com/office/drawing/2014/main" val="4139827675"/>
                    </a:ext>
                  </a:extLst>
                </a:gridCol>
                <a:gridCol w="2009208">
                  <a:extLst>
                    <a:ext uri="{9D8B030D-6E8A-4147-A177-3AD203B41FA5}">
                      <a16:colId xmlns:a16="http://schemas.microsoft.com/office/drawing/2014/main" val="1280300642"/>
                    </a:ext>
                  </a:extLst>
                </a:gridCol>
                <a:gridCol w="2009208">
                  <a:extLst>
                    <a:ext uri="{9D8B030D-6E8A-4147-A177-3AD203B41FA5}">
                      <a16:colId xmlns:a16="http://schemas.microsoft.com/office/drawing/2014/main" val="2736934389"/>
                    </a:ext>
                  </a:extLst>
                </a:gridCol>
                <a:gridCol w="2009208">
                  <a:extLst>
                    <a:ext uri="{9D8B030D-6E8A-4147-A177-3AD203B41FA5}">
                      <a16:colId xmlns:a16="http://schemas.microsoft.com/office/drawing/2014/main" val="1825523258"/>
                    </a:ext>
                  </a:extLst>
                </a:gridCol>
                <a:gridCol w="2009208">
                  <a:extLst>
                    <a:ext uri="{9D8B030D-6E8A-4147-A177-3AD203B41FA5}">
                      <a16:colId xmlns:a16="http://schemas.microsoft.com/office/drawing/2014/main" val="2697018774"/>
                    </a:ext>
                  </a:extLst>
                </a:gridCol>
              </a:tblGrid>
              <a:tr h="202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Substancja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Okres uśredniania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 aktualny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Dyrektywa od 2030 r.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Wytyczne WHO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4621"/>
                  </a:ext>
                </a:extLst>
              </a:tr>
              <a:tr h="4052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PM2,5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 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(3-4 przekroczenia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50285"/>
                  </a:ext>
                </a:extLst>
              </a:tr>
              <a:tr h="2026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22645"/>
                  </a:ext>
                </a:extLst>
              </a:tr>
              <a:tr h="4052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(35 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 przekroczeń w roku)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(3-4 przekroczenia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76084"/>
                  </a:ext>
                </a:extLst>
              </a:tr>
              <a:tr h="2026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18343"/>
                  </a:ext>
                </a:extLst>
              </a:tr>
              <a:tr h="40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benzo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</a:t>
                      </a:r>
                      <a:r>
                        <a:rPr lang="pl-P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piren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(poziom docelowy)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(poziom dopuszczalny)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25400"/>
                  </a:ext>
                </a:extLst>
              </a:tr>
              <a:tr h="40525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l-PL" sz="12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 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 przekroczenie w roku)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 przekroczenie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88524"/>
                  </a:ext>
                </a:extLst>
              </a:tr>
              <a:tr h="4052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 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(3-4 przekroczenie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87667"/>
                  </a:ext>
                </a:extLst>
              </a:tr>
              <a:tr h="2026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pl-PL" sz="1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145290"/>
                  </a:ext>
                </a:extLst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1586513" y="5731845"/>
            <a:ext cx="9700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dirty="0" smtClean="0">
                <a:hlinkClick r:id="rId4"/>
              </a:rPr>
              <a:t>https://powietrze.gios.gov.pl/pjp/content/show/1005283</a:t>
            </a:r>
            <a:r>
              <a:rPr lang="pl-PL" sz="1200" dirty="0"/>
              <a:t>;</a:t>
            </a:r>
            <a:r>
              <a:rPr lang="pl-PL" sz="1200" dirty="0" smtClean="0"/>
              <a:t> prezentacja pt. Aspekty formalno-prawne towarzyszące kontroli przestrzegania zapisów </a:t>
            </a:r>
            <a:r>
              <a:rPr lang="pl-PL" sz="1200" dirty="0"/>
              <a:t>uchwał </a:t>
            </a:r>
            <a:r>
              <a:rPr lang="pl-PL" sz="1200" dirty="0" smtClean="0"/>
              <a:t>antysmogowych, B. Kwiatkowski, 2024 </a:t>
            </a:r>
            <a:r>
              <a:rPr lang="pl-PL" sz="1200" dirty="0"/>
              <a:t>(https://</a:t>
            </a:r>
            <a:r>
              <a:rPr lang="pl-PL" sz="1200" dirty="0" smtClean="0"/>
              <a:t>www.umww.pl/materialy-konferencyjne-i-pomocnicze)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6262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Uchwały antysmogowe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0" y="1369428"/>
            <a:ext cx="58881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Akt prawa miejscowego: art. 96 ust 1 ustawy </a:t>
            </a:r>
            <a:r>
              <a:rPr lang="pl-PL" dirty="0" err="1" smtClean="0"/>
              <a:t>Poś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r>
              <a:rPr lang="pl-PL" i="1" dirty="0" smtClean="0"/>
              <a:t>Sejmik województwa może, w drodze uchwały, w celu zapobieżenia negatywnemu oddziaływaniu na zdrowie ludzi lub na środowisko, wprowadzić ograniczenia lub zakazy </a:t>
            </a:r>
            <a:br>
              <a:rPr lang="pl-PL" i="1" dirty="0" smtClean="0"/>
            </a:br>
            <a:r>
              <a:rPr lang="pl-PL" i="1" dirty="0" smtClean="0"/>
              <a:t>w zakresie eksploatacji instalacji, w których następuje spalanie paliw.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Wielkopolska: 1 maja 2018 r. – wejście w życie (zmiana: 29.11.2021 r.; 1 marca 2022 r. – wejście w życie)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województwo wielkopolskie, Miasto Poznań, Miasto Kalisz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uzupełniające działania określone w „Programach ochrony powietrza”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ograniczenia w zakresie stosowania kotłów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tzw</a:t>
            </a:r>
            <a:r>
              <a:rPr lang="pl-PL" dirty="0"/>
              <a:t>. miejscowych </a:t>
            </a:r>
            <a:r>
              <a:rPr lang="pl-PL" dirty="0" smtClean="0"/>
              <a:t>ogrzewaczy pomieszczeń, zakaz </a:t>
            </a:r>
            <a:r>
              <a:rPr lang="pl-PL" dirty="0"/>
              <a:t>stosowania najgorszej jakości paliw </a:t>
            </a:r>
            <a:r>
              <a:rPr lang="pl-PL" dirty="0" smtClean="0"/>
              <a:t>stałych</a:t>
            </a:r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89" y="836122"/>
            <a:ext cx="3675610" cy="518528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3" name="Strzałka w dół 2"/>
          <p:cNvSpPr/>
          <p:nvPr/>
        </p:nvSpPr>
        <p:spPr>
          <a:xfrm>
            <a:off x="8757501" y="3110845"/>
            <a:ext cx="358218" cy="11644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5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Uchwały antysmogowe: GRUDZIEŃ 2023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0" y="1253398"/>
            <a:ext cx="51467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Apele</a:t>
            </a:r>
            <a:r>
              <a:rPr lang="pl-PL" dirty="0" smtClean="0"/>
              <a:t> </a:t>
            </a:r>
            <a:r>
              <a:rPr lang="pl-PL" dirty="0"/>
              <a:t>rad oraz organów wykonawczych </a:t>
            </a:r>
            <a:r>
              <a:rPr lang="pl-PL" b="1" dirty="0" smtClean="0"/>
              <a:t>dotyczące wydłużenia </a:t>
            </a:r>
            <a:r>
              <a:rPr lang="pl-PL" b="1" dirty="0"/>
              <a:t>terminów eksploatacji instalacji,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których następuje spalanie paliw </a:t>
            </a:r>
            <a:r>
              <a:rPr lang="pl-PL" b="1" dirty="0" smtClean="0"/>
              <a:t>stałych</a:t>
            </a:r>
          </a:p>
          <a:p>
            <a:pPr algn="ctr"/>
            <a:endParaRPr lang="pl-PL" sz="1200" b="1" dirty="0" smtClean="0"/>
          </a:p>
          <a:p>
            <a:r>
              <a:rPr lang="pl-PL" i="1" dirty="0" smtClean="0"/>
              <a:t>Przyczyny m.in. niestabilna sytuacja ekonomiczna </a:t>
            </a:r>
            <a:br>
              <a:rPr lang="pl-PL" i="1" dirty="0" smtClean="0"/>
            </a:br>
            <a:r>
              <a:rPr lang="pl-PL" i="1" dirty="0" smtClean="0"/>
              <a:t>i polityczna </a:t>
            </a:r>
            <a:r>
              <a:rPr lang="pl-PL" i="1" dirty="0"/>
              <a:t>oraz zaburzenia na rynku paliw, a także </a:t>
            </a:r>
            <a:r>
              <a:rPr lang="pl-PL" i="1" dirty="0" smtClean="0"/>
              <a:t>brak środków na </a:t>
            </a:r>
            <a:r>
              <a:rPr lang="pl-PL" i="1" dirty="0"/>
              <a:t>wymianę starych urządzeń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przez mieszkańców</a:t>
            </a:r>
            <a:endParaRPr lang="pl-PL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6547" t="12838" r="20288" b="7866"/>
          <a:stretch/>
        </p:blipFill>
        <p:spPr>
          <a:xfrm>
            <a:off x="7128686" y="1182255"/>
            <a:ext cx="4670773" cy="4990151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7128686" y="3306619"/>
            <a:ext cx="4457470" cy="1117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3928195" y="3307041"/>
            <a:ext cx="295422" cy="459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4" y="3853944"/>
            <a:ext cx="1967297" cy="196729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1676400" y="5772409"/>
            <a:ext cx="545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Źródło: https</a:t>
            </a:r>
            <a:r>
              <a:rPr lang="pl-PL" sz="1200" dirty="0"/>
              <a:t>://www.umww.pl/artykul/sesja-sejmiku-wojewodztwa-wielkopolskiego-w-poniedzialek-18-grudnia</a:t>
            </a:r>
          </a:p>
        </p:txBody>
      </p:sp>
    </p:spTree>
    <p:extLst>
      <p:ext uri="{BB962C8B-B14F-4D97-AF65-F5344CB8AC3E}">
        <p14:creationId xmlns:p14="http://schemas.microsoft.com/office/powerpoint/2010/main" val="29549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Sejmik Województwa Wielkopolskiego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0" y="1369428"/>
            <a:ext cx="96773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Uchwała nr LIX/1226/23 Sejmiku Województwa Wielkopolskiego z dnia 18 grudnia 2023 r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Uchwała nr LXI/1247/24 Sejmiku Województwa Wielkopolskiego z dnia 29 stycznia 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algn="ctr"/>
            <a:r>
              <a:rPr lang="pl-PL" dirty="0" smtClean="0"/>
              <a:t>w sprawie wyrażenia stanowiska związanego z apelami dotyczącymi wydłużenia terminów eksploatacji instalacji, w których następuje spalanie paliw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Treść stanowiska – załącznik do uchwały: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sformułowania zawarte w apelach: bardzo ogólnie i nie poparte żadnymi dokumentami (analizami)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aktualnie brak planów w zakresie wprowadzenia zmian uchwał antysmogowych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i="1" dirty="0" smtClean="0"/>
              <a:t>W przypadku przedstawienia przez samorządy gmin i powiatów przeszkód popartych formalnymi i merytorycznymi przesłankami (np. wyniki ankiet, badań lub ekspertyz) zostaną one poddane analizie przez „Zespół do sprawy wprowadzenia ograniczeń lub zakazów w zakresie eksploatacji instalacji, w których następuje spalanie paliw”.</a:t>
            </a:r>
            <a:endParaRPr lang="pl-PL" b="1" i="1" dirty="0"/>
          </a:p>
        </p:txBody>
      </p:sp>
      <p:sp>
        <p:nvSpPr>
          <p:cNvPr id="10" name="Prostokąt 9"/>
          <p:cNvSpPr/>
          <p:nvPr/>
        </p:nvSpPr>
        <p:spPr>
          <a:xfrm>
            <a:off x="1676399" y="4927366"/>
            <a:ext cx="9677399" cy="12244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0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Badania ankietowe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0" y="1369428"/>
            <a:ext cx="967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t="17525" r="12924" b="5485"/>
          <a:stretch/>
        </p:blipFill>
        <p:spPr>
          <a:xfrm>
            <a:off x="1676399" y="1306933"/>
            <a:ext cx="9677400" cy="48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Wyniki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398" y="1265322"/>
            <a:ext cx="4309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</a:t>
            </a:r>
            <a:r>
              <a:rPr lang="pl-PL" b="1" dirty="0" smtClean="0"/>
              <a:t>łasny </a:t>
            </a:r>
            <a:r>
              <a:rPr lang="pl-PL" b="1" dirty="0"/>
              <a:t>program dofinansowania wymiany źródeł </a:t>
            </a:r>
            <a:r>
              <a:rPr lang="pl-PL" b="1" dirty="0" smtClean="0"/>
              <a:t>ciepła</a:t>
            </a:r>
            <a:endParaRPr lang="pl-PL" dirty="0" smtClean="0"/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355528336"/>
              </p:ext>
            </p:extLst>
          </p:nvPr>
        </p:nvGraphicFramePr>
        <p:xfrm>
          <a:off x="1676398" y="2004382"/>
          <a:ext cx="4309623" cy="262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1501040079"/>
              </p:ext>
            </p:extLst>
          </p:nvPr>
        </p:nvGraphicFramePr>
        <p:xfrm>
          <a:off x="6407513" y="1161413"/>
          <a:ext cx="4946285" cy="239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rostokąt 15"/>
          <p:cNvSpPr/>
          <p:nvPr/>
        </p:nvSpPr>
        <p:spPr>
          <a:xfrm>
            <a:off x="6300312" y="487426"/>
            <a:ext cx="508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</a:t>
            </a:r>
            <a:r>
              <a:rPr lang="pl-PL" b="1" dirty="0" smtClean="0"/>
              <a:t>unkt konsultacyjny w ramach programu „Czyste Powietrze”</a:t>
            </a:r>
            <a:endParaRPr lang="pl-PL" b="1" dirty="0"/>
          </a:p>
        </p:txBody>
      </p:sp>
      <p:graphicFrame>
        <p:nvGraphicFramePr>
          <p:cNvPr id="17" name="Wykres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602130"/>
              </p:ext>
            </p:extLst>
          </p:nvPr>
        </p:nvGraphicFramePr>
        <p:xfrm>
          <a:off x="6093643" y="3577315"/>
          <a:ext cx="5260156" cy="262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Prostokąt 17"/>
          <p:cNvSpPr/>
          <p:nvPr/>
        </p:nvSpPr>
        <p:spPr>
          <a:xfrm>
            <a:off x="1426239" y="5453922"/>
            <a:ext cx="508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/>
              <a:t>Liczba zrealizowanych przedsięwzięć/kwota dofinansowania (</a:t>
            </a:r>
            <a:r>
              <a:rPr lang="pl-PL" b="1" dirty="0" err="1" smtClean="0"/>
              <a:t>WFOŚiGW</a:t>
            </a:r>
            <a:r>
              <a:rPr lang="pl-PL" b="1" dirty="0" smtClean="0"/>
              <a:t>)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035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98623"/>
            <a:ext cx="96774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latin typeface="+mn-lt"/>
              </a:rPr>
              <a:t>Sejmik Województwa Wielkopolskiego</a:t>
            </a:r>
            <a:endParaRPr lang="pl-PL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803862" y="626601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Realizacja uchwał antysmogowych w Wielkopolsce – stan aktualny</a:t>
            </a:r>
            <a:endParaRPr lang="pl-PL" b="1" spc="300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6400" y="1369428"/>
            <a:ext cx="96773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Uchwała nr </a:t>
            </a:r>
            <a:r>
              <a:rPr lang="pl-PL" dirty="0" smtClean="0"/>
              <a:t>II/25/24 </a:t>
            </a:r>
            <a:r>
              <a:rPr lang="pl-PL" dirty="0"/>
              <a:t>Sejmiku Województwa Wielkopolskiego z dnia </a:t>
            </a:r>
            <a:r>
              <a:rPr lang="pl-PL" dirty="0" smtClean="0"/>
              <a:t>27 maja 2024 r.</a:t>
            </a:r>
            <a:r>
              <a:rPr lang="pl-PL" dirty="0"/>
              <a:t> </a:t>
            </a:r>
            <a:r>
              <a:rPr lang="pl-PL" dirty="0" smtClean="0"/>
              <a:t>w sprawie wyrażenia stanowiska związanego z apelami dotyczącymi wydłużenia terminów eksploatacji instalacji, w których następuje spalanie paliw stałych</a:t>
            </a:r>
          </a:p>
          <a:p>
            <a:endParaRPr lang="pl-PL" dirty="0"/>
          </a:p>
          <a:p>
            <a:r>
              <a:rPr lang="pl-PL" dirty="0" smtClean="0"/>
              <a:t>Treść stanowiska – załącznik do uchwały: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a</a:t>
            </a:r>
            <a:r>
              <a:rPr lang="pl-PL" dirty="0" smtClean="0"/>
              <a:t>nkietyzacja: ciągle </a:t>
            </a:r>
            <a:r>
              <a:rPr lang="pl-PL" dirty="0"/>
              <a:t>znaczny udział kotłów pozaklasowych w strukturze źródeł ciepła na podstawie danych, jak również brak wystarczających środków własnych w budżetach gmin na udzielenie adekwatnego do potrzeb wsparcia finansowego mieszkańców w procesie wymiany </a:t>
            </a:r>
            <a:r>
              <a:rPr lang="pl-PL" dirty="0" smtClean="0"/>
              <a:t>instalacji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w</a:t>
            </a:r>
            <a:r>
              <a:rPr lang="pl-PL" dirty="0" smtClean="0"/>
              <a:t>iększość </a:t>
            </a:r>
            <a:r>
              <a:rPr lang="pl-PL" dirty="0"/>
              <a:t>gmin, do których skierowano ankiety nie prowadzi własnych programów dofinansowania wymiany źródeł </a:t>
            </a:r>
            <a:r>
              <a:rPr lang="pl-PL" dirty="0" smtClean="0"/>
              <a:t>ciepła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s</a:t>
            </a:r>
            <a:r>
              <a:rPr lang="pl-PL" dirty="0" smtClean="0"/>
              <a:t>tanowisko Zespołu: ze </a:t>
            </a:r>
            <a:r>
              <a:rPr lang="pl-PL" dirty="0"/>
              <a:t>względu na </a:t>
            </a:r>
            <a:r>
              <a:rPr lang="pl-PL" dirty="0" smtClean="0"/>
              <a:t>konieczność </a:t>
            </a:r>
            <a:r>
              <a:rPr lang="pl-PL" dirty="0"/>
              <a:t>kontynuacji działań na rzecz poprawy jakości powietrza, wyraża sprzeciw wobec wprowadzenia zmiany terminów określonych w uchwałach antysmogowych i rekomenduje Zarządowi Województwa Wielkopolskiego pozostawienie dotychczasowego brzmienia uchwał </a:t>
            </a:r>
            <a:r>
              <a:rPr lang="pl-PL" dirty="0" smtClean="0"/>
              <a:t>antysmogowych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/>
              <a:t>Sejmik Województwa Wielkopolskiego stwierdza, iż prolongata terminów eksploatacji instalacji, w których następuje spalanie paliw określonych w uchwale Nr XXXIX/941/17 Sejmiku Województwa Wielkopolskiego z dnia 18 grudnia 2017 r., nie jest </a:t>
            </a:r>
            <a:r>
              <a:rPr lang="pl-PL" b="1" dirty="0" smtClean="0"/>
              <a:t>uzasadniona. 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1676399" y="5250730"/>
            <a:ext cx="9677399" cy="9010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4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2078</Words>
  <Application>Microsoft Office PowerPoint</Application>
  <PresentationFormat>Panoramiczny</PresentationFormat>
  <Paragraphs>295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Times New Roman</vt:lpstr>
      <vt:lpstr>Wingdings</vt:lpstr>
      <vt:lpstr>Motyw pakietu Office</vt:lpstr>
      <vt:lpstr>Realizacja uchwał antysmogowych  w Wielkopolsce – stan aktualny</vt:lpstr>
      <vt:lpstr>Program ochrony powietrza</vt:lpstr>
      <vt:lpstr>Nowe unijne normy jakości powietrza</vt:lpstr>
      <vt:lpstr>Uchwały antysmogowe</vt:lpstr>
      <vt:lpstr>Uchwały antysmogowe: GRUDZIEŃ 2023</vt:lpstr>
      <vt:lpstr>Sejmik Województwa Wielkopolskiego</vt:lpstr>
      <vt:lpstr>Badania ankietowe</vt:lpstr>
      <vt:lpstr>Wyniki</vt:lpstr>
      <vt:lpstr>Sejmik Województwa Wielkopolskiego</vt:lpstr>
      <vt:lpstr>Okres sprawozdawczy 2023</vt:lpstr>
      <vt:lpstr>Okres sprawozdawczy 2023</vt:lpstr>
      <vt:lpstr>Program ochrony powietrza</vt:lpstr>
      <vt:lpstr>Okres sprawozdawczy 2023: GMINY</vt:lpstr>
      <vt:lpstr>Okres sprawozdawczy za 2023: WOJEWÓDZTWO</vt:lpstr>
      <vt:lpstr>Okres sprawozdawczy za 2023: WOJEWÓDZTWO</vt:lpstr>
      <vt:lpstr>Okres sprawozdawczy za 2023: WOJEWÓDZTWO</vt:lpstr>
      <vt:lpstr>Okres sprawozdawczy za 2023: WOJEWÓDZTWO</vt:lpstr>
      <vt:lpstr>Działania na poziomie wojewódzkim: 2023-2024</vt:lpstr>
      <vt:lpstr>Baza CEEB: kotły do wymiany (stan na dzień 22.11.2024 r.)</vt:lpstr>
      <vt:lpstr>Baza CEEB: kotły do wymiany (stan na dzień 22.11.2024 r.)</vt:lpstr>
      <vt:lpstr>Wskazówki</vt:lpstr>
      <vt:lpstr>Kampanie edukacyjno-informacyjne: współpraca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Sklepik Katarzyna</dc:creator>
  <cp:lastModifiedBy>Zarabska-Bozejewicz Daria</cp:lastModifiedBy>
  <cp:revision>495</cp:revision>
  <cp:lastPrinted>2022-10-06T09:13:13Z</cp:lastPrinted>
  <dcterms:created xsi:type="dcterms:W3CDTF">2022-07-11T18:26:08Z</dcterms:created>
  <dcterms:modified xsi:type="dcterms:W3CDTF">2024-12-12T13:01:12Z</dcterms:modified>
</cp:coreProperties>
</file>